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1" r:id="rId2"/>
    <p:sldId id="256" r:id="rId3"/>
    <p:sldId id="262" r:id="rId4"/>
    <p:sldId id="264" r:id="rId5"/>
    <p:sldId id="263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18"/>
    <p:restoredTop sz="96197"/>
  </p:normalViewPr>
  <p:slideViewPr>
    <p:cSldViewPr snapToGrid="0" snapToObjects="1">
      <p:cViewPr>
        <p:scale>
          <a:sx n="118" d="100"/>
          <a:sy n="118" d="100"/>
        </p:scale>
        <p:origin x="-252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0B519-4ECE-7349-B1A2-A749D86FEE28}" type="datetimeFigureOut">
              <a:rPr lang="en-US" smtClean="0"/>
              <a:t>7/14/21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4A128-EA3C-9746-8B9B-8A5AF54AB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48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7FB12-578C-E844-A572-3BB72DD96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99DA9-D401-3B4D-A6EF-12F44F728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B1A20-FBF9-C643-B164-B9BBAA0EF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8571-D3FC-FD4B-BD09-7E0EAF2BC256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40870-EDD1-A245-9E5C-5A4EC953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C96F6-AAB6-3140-BAB8-79A852945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E348-27B5-B64A-8E4E-509FBDDF2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8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D72C-2B25-0140-BCFE-7FC613A3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B910CC-DC78-A44B-B7F2-15C315D21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9408B-F2E0-0247-8280-3F267C575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8571-D3FC-FD4B-BD09-7E0EAF2BC256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B8C94-D746-4449-BF8A-7BDDEE25B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738AB-A107-C44F-BE85-5B43A590D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E348-27B5-B64A-8E4E-509FBDDF2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3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79662F-5D4C-8C4D-82E8-7789C50B40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2D6627-D356-3B4E-B158-FFA192916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72BE7-9F34-E943-855B-2E7509F76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8571-D3FC-FD4B-BD09-7E0EAF2BC256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28F24-79F3-5846-A8A7-53563E108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2A995-CA64-1A4F-9B13-83AC68AD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E348-27B5-B64A-8E4E-509FBDDF2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6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E15F-2410-B844-8F81-3A1863454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D722B-BA5B-4942-B9C0-E5FCA06A2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E0D73-4AE2-444A-9CE8-63211032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8571-D3FC-FD4B-BD09-7E0EAF2BC256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82609-E693-5C43-8253-4573F77E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8618E-74A9-CF41-8297-3241616DA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E348-27B5-B64A-8E4E-509FBDDF2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41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F4BA7-42E6-944E-A136-5A20C1C7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A0535-F0E6-994F-8EF0-1EE2A4971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E5164-AF88-3D4A-81D3-DA2FC739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8571-D3FC-FD4B-BD09-7E0EAF2BC256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0EFB3-2A0E-B947-BE81-5BDA2866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05D34-ADC5-E240-BEAE-E38669C32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E348-27B5-B64A-8E4E-509FBDDF2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0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2E68B-B047-694D-9F7D-1B7C4EDCA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BEF96-0609-A44F-A43F-7456A0FD1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8C2513-E7D6-7E43-A397-D77123DB8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14F96-CA00-3842-A6DF-263A627D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8571-D3FC-FD4B-BD09-7E0EAF2BC256}" type="datetimeFigureOut">
              <a:rPr lang="en-US" smtClean="0"/>
              <a:t>7/14/21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306B5-3A94-4341-BB0A-3827384A3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7E284-B077-1E42-BF48-DE7734B1B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E348-27B5-B64A-8E4E-509FBDDF2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1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D23D6-9731-8848-8F3E-2D8D42577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6EF3F-AEB6-AC44-8E31-E3754DFB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EF0D6A-FACF-3F48-848D-DAECEE19E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7137C-231E-9344-A4FE-581D3E4D5E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E77F54-EF07-8946-BA13-1987B62CF0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891C56-EC48-1241-A19A-0E01C2A5E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8571-D3FC-FD4B-BD09-7E0EAF2BC256}" type="datetimeFigureOut">
              <a:rPr lang="en-US" smtClean="0"/>
              <a:t>7/14/21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88E58-9E97-AB43-97B1-69371705C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01064A-29DC-C04D-A1B8-BA4BD34C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E348-27B5-B64A-8E4E-509FBDDF2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1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9B0A2-108C-9B4D-8797-5E6F68F4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F4B79-701F-BD4A-8DD3-066154212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8571-D3FC-FD4B-BD09-7E0EAF2BC256}" type="datetimeFigureOut">
              <a:rPr lang="en-US" smtClean="0"/>
              <a:t>7/14/21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215ED8-584A-F34C-8592-954A3A053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59F13-6208-9145-A57C-047E5EF54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E348-27B5-B64A-8E4E-509FBDDF2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40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BA17F8-598C-7149-A405-7F99BDAAD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8571-D3FC-FD4B-BD09-7E0EAF2BC256}" type="datetimeFigureOut">
              <a:rPr lang="en-US" smtClean="0"/>
              <a:t>7/14/21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0A32DA-4C0C-9F40-BC1B-BC673E7C1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7CB59-8FE2-6643-9DF8-51D3F44C8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E348-27B5-B64A-8E4E-509FBDDF2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89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44F1F-C796-1A4A-ADDF-9BF278DB1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9BA34-43D8-504E-AD71-0FF142D16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E5605-FDE1-1E4F-A4D0-0C74E7552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88529-673C-B94C-9280-1847D0C9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8571-D3FC-FD4B-BD09-7E0EAF2BC256}" type="datetimeFigureOut">
              <a:rPr lang="en-US" smtClean="0"/>
              <a:t>7/14/21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ECD02-6399-734D-B5AE-0AB4DCBF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568B0-3279-8749-9176-7D6A92CC6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E348-27B5-B64A-8E4E-509FBDDF2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2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0582-430B-C54C-BB6E-537A4F55D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175848-E584-8644-A8C3-4F9E5EA94C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561069-4F74-B641-A94E-D0ACCF742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BA5D4-7A7A-514B-A886-11708841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8571-D3FC-FD4B-BD09-7E0EAF2BC256}" type="datetimeFigureOut">
              <a:rPr lang="en-US" smtClean="0"/>
              <a:t>7/14/21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A2020-3934-794D-B401-9380F3383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ABCCE-1737-CA49-81C3-A69D5D0B3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E348-27B5-B64A-8E4E-509FBDDF2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FDD54F-C46B-184D-B445-3EB6FEAF5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80101-8DF1-3847-B7D8-C5C8266F4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89931-9114-0543-A7FE-30ABC6798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8571-D3FC-FD4B-BD09-7E0EAF2BC256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ECF23-F02F-C843-B16A-EEFE5D7BE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B4256-E0E9-5B4A-814B-1A8BBA6E8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2E348-27B5-B64A-8E4E-509FBDDF2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A63756-B806-5E4A-84EF-F23FDC03665A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84761-EA57-B648-89A3-94A2CFA6C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9224" y="297961"/>
            <a:ext cx="5853550" cy="1371600"/>
          </a:xfrm>
        </p:spPr>
        <p:txBody>
          <a:bodyPr>
            <a:normAutofit fontScale="925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Sheroes Activist Art Forum:    </a:t>
            </a:r>
            <a:r>
              <a:rPr lang="en-US" sz="4000" i="1" dirty="0">
                <a:solidFill>
                  <a:schemeClr val="bg1"/>
                </a:solidFill>
              </a:rPr>
              <a:t>Queer Activist Histories of Art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2035CD7-838E-324F-A5A9-D545C03E4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128" y="5476246"/>
            <a:ext cx="4487561" cy="1315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FEA952-C24F-5543-9994-C96BAF0CADD3}"/>
              </a:ext>
            </a:extLst>
          </p:cNvPr>
          <p:cNvSpPr/>
          <p:nvPr/>
        </p:nvSpPr>
        <p:spPr>
          <a:xfrm>
            <a:off x="8372476" y="5818085"/>
            <a:ext cx="3819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Cas </a:t>
            </a:r>
            <a:r>
              <a:rPr lang="en-US" sz="2400" dirty="0" err="1">
                <a:solidFill>
                  <a:schemeClr val="bg1"/>
                </a:solidFill>
              </a:rPr>
              <a:t>Bradbeer</a:t>
            </a:r>
            <a:r>
              <a:rPr lang="en-US" sz="2400" dirty="0">
                <a:solidFill>
                  <a:schemeClr val="bg1"/>
                </a:solidFill>
              </a:rPr>
              <a:t>, they/them, </a:t>
            </a:r>
            <a:r>
              <a:rPr lang="en-US" sz="2400" dirty="0" err="1">
                <a:solidFill>
                  <a:schemeClr val="bg1"/>
                </a:solidFill>
              </a:rPr>
              <a:t>lgbtq@courtauld.ac.uk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Giuseppe Campuzano: Linea de Vida – Museo Travesti del Peru – visibleproject">
            <a:extLst>
              <a:ext uri="{FF2B5EF4-FFF2-40B4-BE49-F238E27FC236}">
                <a16:creationId xmlns:a16="http://schemas.microsoft.com/office/drawing/2014/main" id="{DCEAD0BD-A1B7-0A40-B3F9-C804BED8C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967" y="1538019"/>
            <a:ext cx="2871336" cy="191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seum of Transgender History &amp;amp; Art (MOTHA) | Events, Volunteer  Opportunities &amp;amp; How to Get Involved">
            <a:extLst>
              <a:ext uri="{FF2B5EF4-FFF2-40B4-BE49-F238E27FC236}">
                <a16:creationId xmlns:a16="http://schemas.microsoft.com/office/drawing/2014/main" id="{817E70C7-9336-D34D-A8BF-F03148AD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3" y="1528846"/>
            <a:ext cx="2897576" cy="19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y two trans activists from Jamaica are fronting billboards across Greater  Manchester - Manchester Evening News">
            <a:extLst>
              <a:ext uri="{FF2B5EF4-FFF2-40B4-BE49-F238E27FC236}">
                <a16:creationId xmlns:a16="http://schemas.microsoft.com/office/drawing/2014/main" id="{8C92430F-CFE9-B24A-893A-5AC298CF2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525" y="1614893"/>
            <a:ext cx="3784764" cy="212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eer&amp;#39; Asia organises Film screenings to support LGBTQ+ Asian communities  for Pride Month 2020">
            <a:extLst>
              <a:ext uri="{FF2B5EF4-FFF2-40B4-BE49-F238E27FC236}">
                <a16:creationId xmlns:a16="http://schemas.microsoft.com/office/drawing/2014/main" id="{5CE66C51-D939-BF4D-81C3-D301D7FB2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" y="3722122"/>
            <a:ext cx="3715574" cy="209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B02F361-123A-7F42-A4CB-4F3D3060A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591" y="3722122"/>
            <a:ext cx="2516088" cy="188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xecutive Director at Twenty10 incorporating GLCS NSW - Jobs">
            <a:extLst>
              <a:ext uri="{FF2B5EF4-FFF2-40B4-BE49-F238E27FC236}">
                <a16:creationId xmlns:a16="http://schemas.microsoft.com/office/drawing/2014/main" id="{D24EA975-6B58-BF40-9D05-77FAE3890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143" y="4175525"/>
            <a:ext cx="3267529" cy="98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293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A63756-B806-5E4A-84EF-F23FDC0366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84761-EA57-B648-89A3-94A2CFA6C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9828" y="586696"/>
            <a:ext cx="9492344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John Addington Symonds and Michelangelo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EE954-BB79-E945-AFDB-45171F5E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683" y="3903388"/>
            <a:ext cx="4702629" cy="28450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9DCE77-B72D-3D42-ADB5-1F6B7B525047}"/>
              </a:ext>
            </a:extLst>
          </p:cNvPr>
          <p:cNvSpPr/>
          <p:nvPr/>
        </p:nvSpPr>
        <p:spPr>
          <a:xfrm>
            <a:off x="7772625" y="1629723"/>
            <a:ext cx="4245429" cy="1947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GB" sz="1600" i="1" dirty="0"/>
              <a:t>If, to be happy, I must be conquered and chained,</a:t>
            </a:r>
            <a:endParaRPr lang="en-GB" sz="1600" dirty="0"/>
          </a:p>
          <a:p>
            <a:pPr algn="ctr">
              <a:lnSpc>
                <a:spcPct val="200000"/>
              </a:lnSpc>
            </a:pPr>
            <a:r>
              <a:rPr lang="en-GB" sz="1600" i="1" dirty="0"/>
              <a:t>it is no wonder that, naked and alone,</a:t>
            </a:r>
            <a:endParaRPr lang="en-GB" sz="1600" dirty="0"/>
          </a:p>
          <a:p>
            <a:pPr algn="ctr">
              <a:lnSpc>
                <a:spcPct val="200000"/>
              </a:lnSpc>
            </a:pPr>
            <a:r>
              <a:rPr lang="en-GB" sz="1600" i="1" dirty="0"/>
              <a:t>I remain prisoner of an armed cavalier.</a:t>
            </a:r>
            <a:endParaRPr lang="en-GB" sz="1600" dirty="0"/>
          </a:p>
          <a:p>
            <a:pPr algn="r"/>
            <a:r>
              <a:rPr lang="en-GB" sz="1600" dirty="0"/>
              <a:t>- passage from a c.1534-8 poem addressed to Tommaso Cavalieri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649343-7EB4-494A-A2D9-8A814CFBBF98}"/>
              </a:ext>
            </a:extLst>
          </p:cNvPr>
          <p:cNvSpPr/>
          <p:nvPr/>
        </p:nvSpPr>
        <p:spPr>
          <a:xfrm>
            <a:off x="3791827" y="1649184"/>
            <a:ext cx="3645546" cy="19382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GB" sz="1600" i="1" dirty="0"/>
              <a:t>If one chaste love, if one God-given piety,</a:t>
            </a:r>
            <a:endParaRPr lang="en-GB" sz="1600" dirty="0"/>
          </a:p>
          <a:p>
            <a:pPr algn="ctr">
              <a:lnSpc>
                <a:spcPct val="200000"/>
              </a:lnSpc>
            </a:pPr>
            <a:r>
              <a:rPr lang="en-GB" sz="1600" i="1" dirty="0"/>
              <a:t>if one same fortune by two lovers dared,</a:t>
            </a:r>
            <a:endParaRPr lang="en-GB" sz="1600" dirty="0"/>
          </a:p>
          <a:p>
            <a:pPr algn="ctr">
              <a:lnSpc>
                <a:spcPct val="200000"/>
              </a:lnSpc>
            </a:pPr>
            <a:r>
              <a:rPr lang="en-GB" sz="1600" i="1" dirty="0"/>
              <a:t>if one the grief but two the pain it shared</a:t>
            </a:r>
            <a:endParaRPr lang="en-GB" sz="1600" dirty="0"/>
          </a:p>
          <a:p>
            <a:pPr algn="r"/>
            <a:r>
              <a:rPr lang="en-GB" sz="1600" dirty="0"/>
              <a:t>- passage from a c.1532 poem addressed to Tommaso Cavalieri</a:t>
            </a:r>
          </a:p>
          <a:p>
            <a:pPr algn="ctr"/>
            <a:endParaRPr lang="en-US" sz="1600" dirty="0"/>
          </a:p>
        </p:txBody>
      </p:sp>
      <p:pic>
        <p:nvPicPr>
          <p:cNvPr id="2050" name="Picture 2" descr="John Addington Symonds - Wikiwand">
            <a:extLst>
              <a:ext uri="{FF2B5EF4-FFF2-40B4-BE49-F238E27FC236}">
                <a16:creationId xmlns:a16="http://schemas.microsoft.com/office/drawing/2014/main" id="{CD7C8B8E-998A-A747-8F94-8535E6913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6" y="1649184"/>
            <a:ext cx="3282629" cy="43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321840-5D59-ED42-8CAE-4189A80A8AB8}"/>
              </a:ext>
            </a:extLst>
          </p:cNvPr>
          <p:cNvSpPr/>
          <p:nvPr/>
        </p:nvSpPr>
        <p:spPr>
          <a:xfrm>
            <a:off x="9627312" y="56576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Michelangelo Buonarroti</a:t>
            </a:r>
          </a:p>
          <a:p>
            <a:r>
              <a:rPr lang="en-US" dirty="0">
                <a:solidFill>
                  <a:schemeClr val="bg1"/>
                </a:solidFill>
              </a:rPr>
              <a:t>Tityus (1532)</a:t>
            </a:r>
          </a:p>
          <a:p>
            <a:r>
              <a:rPr lang="en-US" dirty="0">
                <a:solidFill>
                  <a:schemeClr val="bg1"/>
                </a:solidFill>
              </a:rPr>
              <a:t>Black Chalk, 19 x 33 cm</a:t>
            </a:r>
          </a:p>
          <a:p>
            <a:r>
              <a:rPr lang="en-US" dirty="0">
                <a:solidFill>
                  <a:schemeClr val="bg1"/>
                </a:solidFill>
              </a:rPr>
              <a:t>Royal Collection, Windsor</a:t>
            </a:r>
          </a:p>
        </p:txBody>
      </p:sp>
    </p:spTree>
    <p:extLst>
      <p:ext uri="{BB962C8B-B14F-4D97-AF65-F5344CB8AC3E}">
        <p14:creationId xmlns:p14="http://schemas.microsoft.com/office/powerpoint/2010/main" val="86670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A63756-B806-5E4A-84EF-F23FDC0366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84761-EA57-B648-89A3-94A2CFA6C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9828" y="586696"/>
            <a:ext cx="9492344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Minorities Research Group &amp; Rebel Dykes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0A802A7E-1779-DB44-83DD-788B4E14E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86" y="1360607"/>
            <a:ext cx="1962263" cy="23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90C9D6-BFD0-2F41-8BB2-908F51160ADE}"/>
              </a:ext>
            </a:extLst>
          </p:cNvPr>
          <p:cNvSpPr/>
          <p:nvPr/>
        </p:nvSpPr>
        <p:spPr>
          <a:xfrm>
            <a:off x="491186" y="3818477"/>
            <a:ext cx="1962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Esme Langley, founder of the Minorities Research Group</a:t>
            </a:r>
          </a:p>
        </p:txBody>
      </p:sp>
      <p:pic>
        <p:nvPicPr>
          <p:cNvPr id="4100" name="Picture 4" descr="Arena 3: An Introduction | Glasgow Women&amp;#39;s Library">
            <a:extLst>
              <a:ext uri="{FF2B5EF4-FFF2-40B4-BE49-F238E27FC236}">
                <a16:creationId xmlns:a16="http://schemas.microsoft.com/office/drawing/2014/main" id="{3115618E-F634-0940-BD6A-80116805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86" y="4459345"/>
            <a:ext cx="3387314" cy="225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AA6C91-DCBC-9C42-9CD1-C139D43B99BA}"/>
              </a:ext>
            </a:extLst>
          </p:cNvPr>
          <p:cNvSpPr/>
          <p:nvPr/>
        </p:nvSpPr>
        <p:spPr>
          <a:xfrm>
            <a:off x="27239" y="6059937"/>
            <a:ext cx="2890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Arena Three magazines in Glasgow Women’s Library</a:t>
            </a:r>
          </a:p>
        </p:txBody>
      </p:sp>
      <p:pic>
        <p:nvPicPr>
          <p:cNvPr id="4102" name="Picture 6" descr="Sappho: More than Just a Magazine | GU Feminist History">
            <a:extLst>
              <a:ext uri="{FF2B5EF4-FFF2-40B4-BE49-F238E27FC236}">
                <a16:creationId xmlns:a16="http://schemas.microsoft.com/office/drawing/2014/main" id="{44AAF129-3441-4348-9A93-E19F944A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649" y="1456695"/>
            <a:ext cx="3235292" cy="2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623169-2495-B244-AA7B-6E771F6AE3EC}"/>
              </a:ext>
            </a:extLst>
          </p:cNvPr>
          <p:cNvSpPr/>
          <p:nvPr/>
        </p:nvSpPr>
        <p:spPr>
          <a:xfrm>
            <a:off x="3444981" y="3721710"/>
            <a:ext cx="2217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Sappho magazines in The British Library</a:t>
            </a:r>
          </a:p>
        </p:txBody>
      </p:sp>
      <p:pic>
        <p:nvPicPr>
          <p:cNvPr id="4106" name="Picture 10" descr="The Rebel Dykes Celebrate Dissident Voices">
            <a:extLst>
              <a:ext uri="{FF2B5EF4-FFF2-40B4-BE49-F238E27FC236}">
                <a16:creationId xmlns:a16="http://schemas.microsoft.com/office/drawing/2014/main" id="{F474BBE2-FA01-514C-9DE7-E7CAF7B40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142" y="1323304"/>
            <a:ext cx="3943672" cy="258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0A62C7-2855-B744-B57D-2A6008C309FA}"/>
              </a:ext>
            </a:extLst>
          </p:cNvPr>
          <p:cNvSpPr/>
          <p:nvPr/>
        </p:nvSpPr>
        <p:spPr>
          <a:xfrm>
            <a:off x="7757142" y="4019137"/>
            <a:ext cx="4010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Rebel Dykes 2021 exhibition (at Space Station Sixty-Five) and film (at BFI Flare)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193D57-C0BD-124F-B1EA-7CC654EC3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5132" y="4773267"/>
            <a:ext cx="4453761" cy="191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72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A63756-B806-5E4A-84EF-F23FDC0366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84761-EA57-B648-89A3-94A2CFA6C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9828" y="586696"/>
            <a:ext cx="9492344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Now?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0C9D6-BFD0-2F41-8BB2-908F51160ADE}"/>
              </a:ext>
            </a:extLst>
          </p:cNvPr>
          <p:cNvSpPr/>
          <p:nvPr/>
        </p:nvSpPr>
        <p:spPr>
          <a:xfrm>
            <a:off x="148876" y="5161531"/>
            <a:ext cx="2043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 of the Museum of </a:t>
            </a:r>
            <a:r>
              <a:rPr lang="en-US" dirty="0" err="1">
                <a:solidFill>
                  <a:schemeClr val="bg1"/>
                </a:solidFill>
              </a:rPr>
              <a:t>Transology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623169-2495-B244-AA7B-6E771F6AE3EC}"/>
              </a:ext>
            </a:extLst>
          </p:cNvPr>
          <p:cNvSpPr/>
          <p:nvPr/>
        </p:nvSpPr>
        <p:spPr>
          <a:xfrm>
            <a:off x="3356725" y="4342302"/>
            <a:ext cx="2217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Queercircle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0A62C7-2855-B744-B57D-2A6008C309FA}"/>
              </a:ext>
            </a:extLst>
          </p:cNvPr>
          <p:cNvSpPr/>
          <p:nvPr/>
        </p:nvSpPr>
        <p:spPr>
          <a:xfrm>
            <a:off x="2859527" y="6243841"/>
            <a:ext cx="2217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Exist Loudly Fund</a:t>
            </a:r>
          </a:p>
        </p:txBody>
      </p:sp>
      <p:pic>
        <p:nvPicPr>
          <p:cNvPr id="8194" name="Picture 2" descr="The Museum of Transology – Brighton Museum">
            <a:extLst>
              <a:ext uri="{FF2B5EF4-FFF2-40B4-BE49-F238E27FC236}">
                <a16:creationId xmlns:a16="http://schemas.microsoft.com/office/drawing/2014/main" id="{D03DE72B-C60B-5445-B64A-8795F2D6A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3" y="2242458"/>
            <a:ext cx="2542374" cy="277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7D40ECB-E5C4-B749-989F-6D41FFE8F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725" y="1558954"/>
            <a:ext cx="4069660" cy="26933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B747A6-D086-BC46-B692-8C984258AC0C}"/>
              </a:ext>
            </a:extLst>
          </p:cNvPr>
          <p:cNvSpPr/>
          <p:nvPr/>
        </p:nvSpPr>
        <p:spPr>
          <a:xfrm>
            <a:off x="9103536" y="5624973"/>
            <a:ext cx="2811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Mx Frank Duffy’s £30 crow postcards for trans charities </a:t>
            </a:r>
            <a:endParaRPr lang="en-US" dirty="0"/>
          </a:p>
        </p:txBody>
      </p:sp>
      <p:pic>
        <p:nvPicPr>
          <p:cNvPr id="8198" name="Picture 6" descr="Fundraiser by Tanya Compas : Exist Loudly Fund to Support Queer Black YP">
            <a:extLst>
              <a:ext uri="{FF2B5EF4-FFF2-40B4-BE49-F238E27FC236}">
                <a16:creationId xmlns:a16="http://schemas.microsoft.com/office/drawing/2014/main" id="{1C8D6358-0D3F-A744-839B-330D8A04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07" y="4636773"/>
            <a:ext cx="2964600" cy="19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C4B4BF5E-1DBB-6C41-AC7A-C0A34A6D8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4" t="15556" r="11431" b="8555"/>
          <a:stretch/>
        </p:blipFill>
        <p:spPr bwMode="auto">
          <a:xfrm>
            <a:off x="8610462" y="983874"/>
            <a:ext cx="3304279" cy="450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70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A63756-B806-5E4A-84EF-F23FDC0366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84761-EA57-B648-89A3-94A2CFA6C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9828" y="586696"/>
            <a:ext cx="9492344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Sharing Curating Ideas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0C9D6-BFD0-2F41-8BB2-908F51160ADE}"/>
              </a:ext>
            </a:extLst>
          </p:cNvPr>
          <p:cNvSpPr/>
          <p:nvPr/>
        </p:nvSpPr>
        <p:spPr>
          <a:xfrm>
            <a:off x="208158" y="3509179"/>
            <a:ext cx="1962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Jack Halberstam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AA6C91-DCBC-9C42-9CD1-C139D43B99BA}"/>
              </a:ext>
            </a:extLst>
          </p:cNvPr>
          <p:cNvSpPr/>
          <p:nvPr/>
        </p:nvSpPr>
        <p:spPr>
          <a:xfrm>
            <a:off x="515748" y="6322514"/>
            <a:ext cx="1347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David </a:t>
            </a:r>
            <a:r>
              <a:rPr lang="en-US" dirty="0" err="1">
                <a:solidFill>
                  <a:schemeClr val="bg1"/>
                </a:solidFill>
              </a:rPr>
              <a:t>Getsy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623169-2495-B244-AA7B-6E771F6AE3EC}"/>
              </a:ext>
            </a:extLst>
          </p:cNvPr>
          <p:cNvSpPr/>
          <p:nvPr/>
        </p:nvSpPr>
        <p:spPr>
          <a:xfrm>
            <a:off x="5451952" y="3750042"/>
            <a:ext cx="3277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Maura Reilly’s 2018 book </a:t>
            </a:r>
            <a:r>
              <a:rPr lang="en-US" i="1" dirty="0">
                <a:solidFill>
                  <a:schemeClr val="bg1"/>
                </a:solidFill>
              </a:rPr>
              <a:t>Curatorial Activism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0A62C7-2855-B744-B57D-2A6008C309FA}"/>
              </a:ext>
            </a:extLst>
          </p:cNvPr>
          <p:cNvSpPr/>
          <p:nvPr/>
        </p:nvSpPr>
        <p:spPr>
          <a:xfrm>
            <a:off x="9818488" y="5869408"/>
            <a:ext cx="1971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Arts Council Guide</a:t>
            </a:r>
          </a:p>
        </p:txBody>
      </p:sp>
      <p:pic>
        <p:nvPicPr>
          <p:cNvPr id="6146" name="Picture 2" descr="Queer 2.0">
            <a:extLst>
              <a:ext uri="{FF2B5EF4-FFF2-40B4-BE49-F238E27FC236}">
                <a16:creationId xmlns:a16="http://schemas.microsoft.com/office/drawing/2014/main" id="{E8662384-DA18-FA44-ABC4-91EABE959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5" y="391138"/>
            <a:ext cx="2091586" cy="313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F41E7E-6B1F-0A43-B4ED-2203A9A0C24D}"/>
              </a:ext>
            </a:extLst>
          </p:cNvPr>
          <p:cNvSpPr/>
          <p:nvPr/>
        </p:nvSpPr>
        <p:spPr>
          <a:xfrm>
            <a:off x="6691108" y="6363552"/>
            <a:ext cx="1118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E. J. Scott</a:t>
            </a:r>
          </a:p>
        </p:txBody>
      </p:sp>
      <p:pic>
        <p:nvPicPr>
          <p:cNvPr id="6148" name="Picture 4" descr="David J. Getsy - The Queer Art Lecture Series: On Being a Public Artist  with AIDS in 1980s America: Scott Burton, Sculpture, and Conformational  Masking - 4/25/18 - Hallwalls">
            <a:extLst>
              <a:ext uri="{FF2B5EF4-FFF2-40B4-BE49-F238E27FC236}">
                <a16:creationId xmlns:a16="http://schemas.microsoft.com/office/drawing/2014/main" id="{CF9A8794-A862-BE4F-B7F3-5C9987F1D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6"/>
          <a:stretch/>
        </p:blipFill>
        <p:spPr bwMode="auto">
          <a:xfrm>
            <a:off x="559112" y="4235047"/>
            <a:ext cx="2231595" cy="199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uratorial Activism: Towards an Ethics of Curating - Art Jameel Shop">
            <a:extLst>
              <a:ext uri="{FF2B5EF4-FFF2-40B4-BE49-F238E27FC236}">
                <a16:creationId xmlns:a16="http://schemas.microsoft.com/office/drawing/2014/main" id="{2FAB7DE7-FB49-184E-A034-50EB694FE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t="8555" r="25951" b="8555"/>
          <a:stretch/>
        </p:blipFill>
        <p:spPr bwMode="auto">
          <a:xfrm>
            <a:off x="3118064" y="1324493"/>
            <a:ext cx="2333888" cy="300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ntroducing the Museum of Transology – Discover">
            <a:extLst>
              <a:ext uri="{FF2B5EF4-FFF2-40B4-BE49-F238E27FC236}">
                <a16:creationId xmlns:a16="http://schemas.microsoft.com/office/drawing/2014/main" id="{517B2252-5898-7143-AF0B-BE63E3533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78" y="4609197"/>
            <a:ext cx="3185530" cy="212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sitting on the ground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922EA424-C15C-2E49-A1A9-3C80321AE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0356" y="1723645"/>
            <a:ext cx="3539664" cy="414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18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A63756-B806-5E4A-84EF-F23FDC03665A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84761-EA57-B648-89A3-94A2CFA6C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9224" y="297961"/>
            <a:ext cx="5853550" cy="1371600"/>
          </a:xfrm>
        </p:spPr>
        <p:txBody>
          <a:bodyPr>
            <a:normAutofit fontScale="925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Sheroes Activist Art Forum:    </a:t>
            </a:r>
            <a:r>
              <a:rPr lang="en-US" sz="4000" i="1" dirty="0">
                <a:solidFill>
                  <a:schemeClr val="bg1"/>
                </a:solidFill>
              </a:rPr>
              <a:t>Queer Activist Histories of Art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2035CD7-838E-324F-A5A9-D545C03E4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128" y="5476246"/>
            <a:ext cx="4487561" cy="1315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FEA952-C24F-5543-9994-C96BAF0CADD3}"/>
              </a:ext>
            </a:extLst>
          </p:cNvPr>
          <p:cNvSpPr/>
          <p:nvPr/>
        </p:nvSpPr>
        <p:spPr>
          <a:xfrm>
            <a:off x="8372476" y="5818085"/>
            <a:ext cx="3819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Cas </a:t>
            </a:r>
            <a:r>
              <a:rPr lang="en-US" sz="2400" dirty="0" err="1">
                <a:solidFill>
                  <a:schemeClr val="bg1"/>
                </a:solidFill>
              </a:rPr>
              <a:t>Bradbeer</a:t>
            </a:r>
            <a:r>
              <a:rPr lang="en-US" sz="2400" dirty="0">
                <a:solidFill>
                  <a:schemeClr val="bg1"/>
                </a:solidFill>
              </a:rPr>
              <a:t>, they/them, </a:t>
            </a:r>
            <a:r>
              <a:rPr lang="en-US" sz="2400" dirty="0" err="1">
                <a:solidFill>
                  <a:schemeClr val="bg1"/>
                </a:solidFill>
              </a:rPr>
              <a:t>lgbtq@courtauld.ac.uk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Giuseppe Campuzano: Linea de Vida – Museo Travesti del Peru – visibleproject">
            <a:extLst>
              <a:ext uri="{FF2B5EF4-FFF2-40B4-BE49-F238E27FC236}">
                <a16:creationId xmlns:a16="http://schemas.microsoft.com/office/drawing/2014/main" id="{DCEAD0BD-A1B7-0A40-B3F9-C804BED8C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967" y="1538019"/>
            <a:ext cx="2871336" cy="191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seum of Transgender History &amp;amp; Art (MOTHA) | Events, Volunteer  Opportunities &amp;amp; How to Get Involved">
            <a:extLst>
              <a:ext uri="{FF2B5EF4-FFF2-40B4-BE49-F238E27FC236}">
                <a16:creationId xmlns:a16="http://schemas.microsoft.com/office/drawing/2014/main" id="{817E70C7-9336-D34D-A8BF-F03148AD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3" y="1528846"/>
            <a:ext cx="2897576" cy="19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y two trans activists from Jamaica are fronting billboards across Greater  Manchester - Manchester Evening News">
            <a:extLst>
              <a:ext uri="{FF2B5EF4-FFF2-40B4-BE49-F238E27FC236}">
                <a16:creationId xmlns:a16="http://schemas.microsoft.com/office/drawing/2014/main" id="{8C92430F-CFE9-B24A-893A-5AC298CF2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525" y="1614893"/>
            <a:ext cx="3784764" cy="212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eer&amp;#39; Asia organises Film screenings to support LGBTQ+ Asian communities  for Pride Month 2020">
            <a:extLst>
              <a:ext uri="{FF2B5EF4-FFF2-40B4-BE49-F238E27FC236}">
                <a16:creationId xmlns:a16="http://schemas.microsoft.com/office/drawing/2014/main" id="{5CE66C51-D939-BF4D-81C3-D301D7FB2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" y="3722122"/>
            <a:ext cx="3715574" cy="209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B02F361-123A-7F42-A4CB-4F3D3060A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591" y="3722122"/>
            <a:ext cx="2516088" cy="188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xecutive Director at Twenty10 incorporating GLCS NSW - Jobs">
            <a:extLst>
              <a:ext uri="{FF2B5EF4-FFF2-40B4-BE49-F238E27FC236}">
                <a16:creationId xmlns:a16="http://schemas.microsoft.com/office/drawing/2014/main" id="{D24EA975-6B58-BF40-9D05-77FAE3890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143" y="4175525"/>
            <a:ext cx="3267529" cy="98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305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enca Casket Presentation" id="{7F4316BE-3613-DE4B-9EBD-5CEC9FC17680}" vid="{FDBD1C6E-EBB8-2C4B-AD10-3F44E4DD8D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</TotalTime>
  <Words>243</Words>
  <Application>Microsoft Macintosh PowerPoint</Application>
  <PresentationFormat>Widescreen</PresentationFormat>
  <Paragraphs>33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Bradbeer, Cas</dc:creator>
  <cp:lastModifiedBy>Bradbeer, Cas</cp:lastModifiedBy>
  <cp:revision>15</cp:revision>
  <dcterms:created xsi:type="dcterms:W3CDTF">2021-07-14T13:46:48Z</dcterms:created>
  <dcterms:modified xsi:type="dcterms:W3CDTF">2021-07-14T18:10:19Z</dcterms:modified>
</cp:coreProperties>
</file>